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2"/>
  </p:notesMasterIdLst>
  <p:handoutMasterIdLst>
    <p:handoutMasterId r:id="rId13"/>
  </p:handoutMasterIdLst>
  <p:sldIdLst>
    <p:sldId id="439" r:id="rId5"/>
    <p:sldId id="440" r:id="rId6"/>
    <p:sldId id="441" r:id="rId7"/>
    <p:sldId id="442" r:id="rId8"/>
    <p:sldId id="443" r:id="rId9"/>
    <p:sldId id="444" r:id="rId10"/>
    <p:sldId id="476" r:id="rId11"/>
  </p:sldIdLst>
  <p:sldSz cx="24382413" cy="13716000"/>
  <p:notesSz cx="6858000" cy="9144000"/>
  <p:embeddedFontLst>
    <p:embeddedFont>
      <p:font typeface="Bitter" pitchFamily="2" charset="77"/>
      <p:regular r:id="rId14"/>
      <p:bold r:id="rId15"/>
      <p:italic r:id="rId16"/>
      <p:boldItalic r:id="rId17"/>
    </p:embeddedFont>
    <p:embeddedFont>
      <p:font typeface="Bitter SemiBold" pitchFamily="2" charset="77"/>
      <p:regular r:id="rId18"/>
      <p:bold r:id="rId19"/>
      <p:italic r:id="rId20"/>
      <p:boldItalic r:id="rId21"/>
    </p:embeddedFont>
    <p:embeddedFont>
      <p:font typeface="Rubik" pitchFamily="2" charset="-79"/>
      <p:regular r:id="rId22"/>
      <p:bold r:id="rId23"/>
      <p:italic r:id="rId24"/>
      <p:boldItalic r:id="rId25"/>
    </p:embeddedFont>
    <p:embeddedFont>
      <p:font typeface="Rubik Medium" pitchFamily="2" charset="-79"/>
      <p:regular r:id="rId26"/>
      <p:italic r:id="rId27"/>
    </p:embeddedFont>
    <p:embeddedFont>
      <p:font typeface="Rubik SemiBold" pitchFamily="2" charset="-79"/>
      <p:regular r:id="rId28"/>
      <p:bold r:id="rId29"/>
      <p:italic r:id="rId30"/>
      <p:boldItalic r:id="rId31"/>
    </p:embeddedFont>
  </p:embeddedFontLst>
  <p:custDataLst>
    <p:tags r:id="rId3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28" autoAdjust="0"/>
    <p:restoredTop sz="96327" autoAdjust="0"/>
  </p:normalViewPr>
  <p:slideViewPr>
    <p:cSldViewPr snapToGrid="0">
      <p:cViewPr varScale="1">
        <p:scale>
          <a:sx n="63" d="100"/>
          <a:sy n="63" d="100"/>
        </p:scale>
        <p:origin x="1000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04/02/2026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04/02/2026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3843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2/4/26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2/4/26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2/4/26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2/4/26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2/4/26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CF8364C-A77D-0DC3-C808-67F7DA681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2/4/26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2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2EBF2F-31DA-0EEF-3D37-57240EF68B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4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4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7BB0D23-C24C-839B-A699-81F57076C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BD7932-B0F3-F981-BFF5-1666ACC47A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347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en background"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771985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524110"/>
      </p:ext>
    </p:extLst>
  </p:cSld>
  <p:clrMapOvr>
    <a:masterClrMapping/>
  </p:clrMapOvr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2/4/26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yellow background">
    <p:bg>
      <p:bgPr>
        <a:solidFill>
          <a:schemeClr val="accent6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5374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green background">
    <p:bg>
      <p:bgPr>
        <a:solidFill>
          <a:schemeClr val="accent1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0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2/4/26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33" r:id="rId7"/>
    <p:sldLayoutId id="2147483834" r:id="rId8"/>
    <p:sldLayoutId id="2147483828" r:id="rId9"/>
    <p:sldLayoutId id="2147483754" r:id="rId10"/>
    <p:sldLayoutId id="2147483809" r:id="rId11"/>
    <p:sldLayoutId id="2147483811" r:id="rId12"/>
    <p:sldLayoutId id="2147483751" r:id="rId13"/>
    <p:sldLayoutId id="2147483750" r:id="rId14"/>
    <p:sldLayoutId id="2147483812" r:id="rId15"/>
    <p:sldLayoutId id="2147483810" r:id="rId16"/>
    <p:sldLayoutId id="2147483807" r:id="rId17"/>
    <p:sldLayoutId id="2147483761" r:id="rId18"/>
    <p:sldLayoutId id="2147483756" r:id="rId19"/>
    <p:sldLayoutId id="2147483755" r:id="rId20"/>
    <p:sldLayoutId id="2147483808" r:id="rId21"/>
    <p:sldLayoutId id="2147483760" r:id="rId22"/>
    <p:sldLayoutId id="2147483684" r:id="rId23"/>
    <p:sldLayoutId id="2147483822" r:id="rId24"/>
    <p:sldLayoutId id="2147483820" r:id="rId25"/>
    <p:sldLayoutId id="2147483821" r:id="rId26"/>
    <p:sldLayoutId id="2147483825" r:id="rId27"/>
    <p:sldLayoutId id="2147483826" r:id="rId28"/>
    <p:sldLayoutId id="2147483747" r:id="rId29"/>
    <p:sldLayoutId id="2147483757" r:id="rId30"/>
    <p:sldLayoutId id="2147483758" r:id="rId31"/>
    <p:sldLayoutId id="2147483759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829" r:id="rId38"/>
    <p:sldLayoutId id="2147483831" r:id="rId39"/>
    <p:sldLayoutId id="2147483832" r:id="rId40"/>
    <p:sldLayoutId id="2147483730" r:id="rId41"/>
    <p:sldLayoutId id="2147483731" r:id="rId42"/>
    <p:sldLayoutId id="2147483732" r:id="rId43"/>
    <p:sldLayoutId id="2147483733" r:id="rId44"/>
    <p:sldLayoutId id="2147483670" r:id="rId45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data-use-club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data-use-club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data-use-club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data-use-club" TargetMode="External"/><Relationship Id="rId2" Type="http://schemas.openxmlformats.org/officeDocument/2006/relationships/hyperlink" Target="https://docs.gbif.org/course-data-use/en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data-use-club" TargetMode="External"/><Relationship Id="rId2" Type="http://schemas.openxmlformats.org/officeDocument/2006/relationships/hyperlink" Target="https://www.datacamp.com/donates?utm_source=gbif&amp;utm_medium=partner&amp;utm_campaign=230521_1-gbif-23-24_2-na_3-global_4-na_5-bl_6-na_7-do_8-ptnr-pn_9-na_10-na_11-partnership-renewa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bif.org/course-data-use/en/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discourse.gbif.org/c/data-use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ww.survey-xact.dk/LinkCollector?key=966FA3SRU59J" TargetMode="External"/><Relationship Id="rId5" Type="http://schemas.openxmlformats.org/officeDocument/2006/relationships/image" Target="../media/image19.png"/><Relationship Id="rId10" Type="http://schemas.openxmlformats.org/officeDocument/2006/relationships/hyperlink" Target="https://www.gbif.org/data-use-club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docs.gbif.org/openrefine-guide/3.0/e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gbif.org/data-use-club" TargetMode="External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DC1913-727A-EF3F-1BDC-A7564860A0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chemeClr val="accent4"/>
                </a:solidFill>
                <a:latin typeface="Bitter" pitchFamily="2" charset="77"/>
              </a:rPr>
              <a:t>Data Use</a:t>
            </a:r>
          </a:p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chemeClr val="accent4"/>
                </a:solidFill>
                <a:latin typeface="Bitter" pitchFamily="2" charset="77"/>
              </a:rPr>
              <a:t>Club</a:t>
            </a:r>
          </a:p>
        </p:txBody>
      </p:sp>
      <p:pic>
        <p:nvPicPr>
          <p:cNvPr id="11" name="Picture 10" descr="A group of men sitting at a table with laptops and computers&#10;&#10;AI-generated content may be incorrect.">
            <a:extLst>
              <a:ext uri="{FF2B5EF4-FFF2-40B4-BE49-F238E27FC236}">
                <a16:creationId xmlns:a16="http://schemas.microsoft.com/office/drawing/2014/main" id="{0F92B61E-AF63-E615-030A-0515BF657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206" y="4840777"/>
            <a:ext cx="11191388" cy="5113945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C608772-24BD-9B9B-4895-89A82BA3E9FB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gbif.org/data-use-club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DK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816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2790E8-262F-8153-9010-316C28F5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Use Club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F8A79CA-C721-0A6E-4B71-C5016080BE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-31474" t="-7060" r="-30967" b="-12839"/>
          <a:stretch>
            <a:fillRect/>
          </a:stretch>
        </p:blipFill>
        <p:spPr>
          <a:xfrm>
            <a:off x="12161710" y="3257550"/>
            <a:ext cx="11484768" cy="8297863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AA6B1D-59C9-FACB-8F06-6E26A9B0E7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Data Use Club is a space that promotes the interaction between data users and provides them with tools for developing skills in data use, no matter where they are in the world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B2F27B8-E41F-16FC-8401-AA8D9B799769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gbif.org/data-use-club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DK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140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D24F7-FB5F-6A14-E0D0-5CCBF8CEB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782BA3-0E87-4254-D3B8-206E9416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seminars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874E3C6-7D10-6E07-5B0F-62EBE6C92C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14" t="-3591" r="-22607" b="-1"/>
          <a:stretch>
            <a:fillRect/>
          </a:stretch>
        </p:blipFill>
        <p:spPr>
          <a:xfrm>
            <a:off x="12161710" y="3257550"/>
            <a:ext cx="11484768" cy="8297863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8D3E910-8C0B-77A3-C736-498DDB020A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This quarterly webinar series highlights approaches to global problems using GBIF-mediated data. Each seminar provides opportunities for knowledge exchange and inspiration for GBIF users who wish to develop their own solutions to similar challenges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24F04DB-AF37-8219-B35A-32B8B424A7A0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gbif.org/data-use-club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DK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389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C6A39-80BA-EDAB-53B3-77A0CBF8A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BA1272-591E-C529-9D62-3904958DB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sessions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0AAE046-4254-3FFB-F83D-107B6DA54A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This quarterly webinar series focuses on developing the informatic and data management skills necessary to fully exploit the potential of GBIF-mediated data. The material for these sessions expands on the </a:t>
            </a:r>
            <a:r>
              <a:rPr lang="en-US" dirty="0">
                <a:hlinkClick r:id="rId2"/>
              </a:rPr>
              <a:t>biodiversity data use curriculum</a:t>
            </a:r>
            <a:r>
              <a:rPr lang="en-US" dirty="0"/>
              <a:t> developed by GBIF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BC745C9-D094-7E15-DF51-FBB717E6A11C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gbif.org/data-use-club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DK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243E0C-1337-16FA-5EC4-D1A8BB59D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142" y="4611882"/>
            <a:ext cx="9802385" cy="557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4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6EE10-CFE0-2BC2-1830-4AB0623B3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348EC6-94F1-E504-2F4A-A734C23FB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DataCamp</a:t>
            </a:r>
            <a:r>
              <a:rPr lang="en-US" dirty="0"/>
              <a:t> online training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C77C8C-EB2E-B2E7-6626-A1B5F20E5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GBIF users can receive free access to the full suite of online training offered by </a:t>
            </a:r>
            <a:r>
              <a:rPr lang="en-US" dirty="0" err="1"/>
              <a:t>DataCamp</a:t>
            </a:r>
            <a:r>
              <a:rPr lang="en-US" dirty="0"/>
              <a:t> through </a:t>
            </a:r>
            <a:r>
              <a:rPr lang="en-US" dirty="0">
                <a:hlinkClick r:id="rId2"/>
              </a:rPr>
              <a:t>DataCamp Donates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D8B32BB-4731-1818-B614-8602197E63E8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gbif.org/data-use-club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DK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450CFCB-5619-54A0-A80C-46CFA7990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99755" y="6391803"/>
            <a:ext cx="9703390" cy="20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05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1EF109-99E8-DA93-6BDC-05A11E891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Club resources</a:t>
            </a:r>
          </a:p>
        </p:txBody>
      </p:sp>
      <p:pic>
        <p:nvPicPr>
          <p:cNvPr id="16" name="Picture Placeholder 15" descr="A silver sphere with triangles&#10;&#10;AI-generated content may be incorrect.">
            <a:extLst>
              <a:ext uri="{FF2B5EF4-FFF2-40B4-BE49-F238E27FC236}">
                <a16:creationId xmlns:a16="http://schemas.microsoft.com/office/drawing/2014/main" id="{61422CCD-3750-4066-3D79-AC56FC36E59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r="1223"/>
          <a:stretch>
            <a:fillRect/>
          </a:stretch>
        </p:blipFill>
        <p:spPr/>
      </p:pic>
      <p:pic>
        <p:nvPicPr>
          <p:cNvPr id="18" name="Picture Placeholder 17" descr="A grey sphere with triangles&#10;&#10;AI-generated content may be incorrect.">
            <a:extLst>
              <a:ext uri="{FF2B5EF4-FFF2-40B4-BE49-F238E27FC236}">
                <a16:creationId xmlns:a16="http://schemas.microsoft.com/office/drawing/2014/main" id="{68565415-AA93-D0C3-B989-2F614075FAF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" r="1245"/>
          <a:stretch>
            <a:fillRect/>
          </a:stretch>
        </p:blipFill>
        <p:spPr/>
      </p:pic>
      <p:pic>
        <p:nvPicPr>
          <p:cNvPr id="20" name="Picture Placeholder 19" descr="A grey sphere with triangles&#10;&#10;AI-generated content may be incorrect.">
            <a:extLst>
              <a:ext uri="{FF2B5EF4-FFF2-40B4-BE49-F238E27FC236}">
                <a16:creationId xmlns:a16="http://schemas.microsoft.com/office/drawing/2014/main" id="{3730A8F2-A6F3-A395-4425-EBCA2643A2A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r="1223"/>
          <a:stretch>
            <a:fillRect/>
          </a:stretch>
        </p:blipFill>
        <p:spPr/>
      </p:pic>
      <p:pic>
        <p:nvPicPr>
          <p:cNvPr id="22" name="Picture Placeholder 21" descr="A grey and white object&#10;&#10;AI-generated content may be incorrect.">
            <a:extLst>
              <a:ext uri="{FF2B5EF4-FFF2-40B4-BE49-F238E27FC236}">
                <a16:creationId xmlns:a16="http://schemas.microsoft.com/office/drawing/2014/main" id="{BCBB0B60-2887-244D-C47F-147C24D6589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r="1223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F7A485C-F762-4E7B-A1A8-AD5CB2F7D1E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 a free DataCamp licence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96697E-C255-0418-3B5C-6550EEB1BBE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4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Community forum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083F45-567A-77A0-B4EB-7C5CBA7C2AF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4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Biodiversity data use course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AA69D5B-C68A-19AD-BB1E-D16CBC749E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4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Guide to cleaning biodiversity data with OpenRefine (available in Spanish only)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C0D1B96-A41A-6D93-FE7B-308EB8E75EA4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>
                <a:solidFill>
                  <a:schemeClr val="accent4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gbif.org/data-use-club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DK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985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4D6C4B2-056A-1C55-24CE-49459A396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Use Club</a:t>
            </a:r>
            <a:endParaRPr lang="en-DK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6368F70-D580-6B28-A022-C708CCB4E2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ctr"/>
            <a:r>
              <a:rPr lang="en-DK" sz="4800"/>
              <a:t>Learn </a:t>
            </a:r>
            <a:r>
              <a:rPr lang="en-DK" sz="4800" dirty="0"/>
              <a:t>more!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ECC7D6-35DF-E543-3406-B33C92FBB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065250" y="3511550"/>
            <a:ext cx="7772399" cy="7772399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5754AC9-603D-4560-E1DE-C1075C1C54C4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gbif.org/data-use-club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DK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5020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BIF-2023" id="{241F32FE-FDD5-3942-8CB9-6F8A5FA83918}" vid="{590D4548-9EED-E44E-A0F2-A70736630B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22</TotalTime>
  <Words>211</Words>
  <Application>Microsoft Macintosh PowerPoint</Application>
  <PresentationFormat>Custom</PresentationFormat>
  <Paragraphs>25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Bitter</vt:lpstr>
      <vt:lpstr>Rubik Medium</vt:lpstr>
      <vt:lpstr>Arial</vt:lpstr>
      <vt:lpstr>Rubik SemiBold</vt:lpstr>
      <vt:lpstr>Rubik</vt:lpstr>
      <vt:lpstr>Bitter SemiBold</vt:lpstr>
      <vt:lpstr>Tema de Office</vt:lpstr>
      <vt:lpstr>PowerPoint Presentation</vt:lpstr>
      <vt:lpstr>What is Data Use Club</vt:lpstr>
      <vt:lpstr>Training seminars</vt:lpstr>
      <vt:lpstr>Practical sessions</vt:lpstr>
      <vt:lpstr>DataCamp online training</vt:lpstr>
      <vt:lpstr>Data Use Club resources</vt:lpstr>
      <vt:lpstr>Data Use Club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Javier Andres Gamboa Martinez</dc:creator>
  <cp:lastModifiedBy>Javier Andres Gamboa Martinez</cp:lastModifiedBy>
  <cp:revision>1</cp:revision>
  <dcterms:created xsi:type="dcterms:W3CDTF">2026-02-04T13:11:48Z</dcterms:created>
  <dcterms:modified xsi:type="dcterms:W3CDTF">2026-02-04T13:54:01Z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